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8" r:id="rId4"/>
    <p:sldMasterId id="2147483659" r:id="rId5"/>
    <p:sldMasterId id="2147483661" r:id="rId6"/>
    <p:sldMasterId id="2147483687" r:id="rId7"/>
  </p:sldMasterIdLst>
  <p:notesMasterIdLst>
    <p:notesMasterId r:id="rId24"/>
  </p:notesMasterIdLst>
  <p:handoutMasterIdLst>
    <p:handoutMasterId r:id="rId25"/>
  </p:handoutMasterIdLst>
  <p:sldIdLst>
    <p:sldId id="263" r:id="rId8"/>
    <p:sldId id="508" r:id="rId9"/>
    <p:sldId id="563" r:id="rId10"/>
    <p:sldId id="564" r:id="rId11"/>
    <p:sldId id="522" r:id="rId12"/>
    <p:sldId id="548" r:id="rId13"/>
    <p:sldId id="551" r:id="rId14"/>
    <p:sldId id="552" r:id="rId15"/>
    <p:sldId id="549" r:id="rId16"/>
    <p:sldId id="553" r:id="rId17"/>
    <p:sldId id="560" r:id="rId18"/>
    <p:sldId id="566" r:id="rId19"/>
    <p:sldId id="558" r:id="rId20"/>
    <p:sldId id="562" r:id="rId21"/>
    <p:sldId id="561" r:id="rId22"/>
    <p:sldId id="565" r:id="rId2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32">
          <p15:clr>
            <a:srgbClr val="A4A3A4"/>
          </p15:clr>
        </p15:guide>
        <p15:guide id="2" pos="3840">
          <p15:clr>
            <a:srgbClr val="A4A3A4"/>
          </p15:clr>
        </p15:guide>
      </p15:sldGuideLst>
    </p:ext>
    <p:ext uri="{2D200454-40CA-4A62-9FC3-DE9A4176ACB9}">
      <p15:notesGuideLst xmlns:p15="http://schemas.microsoft.com/office/powerpoint/2012/main" xmlns="">
        <p15:guide id="1" orient="horz" pos="297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艳" initials="李艳"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5F5F5F"/>
    <a:srgbClr val="99CC00"/>
    <a:srgbClr val="FFCC00"/>
    <a:srgbClr val="FF9933"/>
    <a:srgbClr val="FF9900"/>
    <a:srgbClr val="C0C0C0"/>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105" autoAdjust="0"/>
    <p:restoredTop sz="93321" autoAdjust="0"/>
  </p:normalViewPr>
  <p:slideViewPr>
    <p:cSldViewPr>
      <p:cViewPr varScale="1">
        <p:scale>
          <a:sx n="65" d="100"/>
          <a:sy n="65" d="100"/>
        </p:scale>
        <p:origin x="-438" y="-114"/>
      </p:cViewPr>
      <p:guideLst>
        <p:guide orient="horz" pos="2232"/>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4" d="100"/>
          <a:sy n="54" d="100"/>
        </p:scale>
        <p:origin x="-2586" y="-90"/>
      </p:cViewPr>
      <p:guideLst>
        <p:guide orient="horz" pos="2976"/>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8D0B2C-AF51-475D-B4EA-810CE26E2204}" type="datetimeFigureOut">
              <a:rPr lang="zh-CN" altLang="en-US" smtClean="0"/>
              <a:pPr/>
              <a:t>2017/10/12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65E712-CC0C-4AAC-A403-C7C17EC07202}" type="slidenum">
              <a:rPr lang="zh-CN" altLang="en-US" smtClean="0"/>
              <a:pPr/>
              <a:t>‹#›</a:t>
            </a:fld>
            <a:endParaRPr lang="zh-CN" altLang="en-US"/>
          </a:p>
        </p:txBody>
      </p:sp>
    </p:spTree>
    <p:extLst>
      <p:ext uri="{BB962C8B-B14F-4D97-AF65-F5344CB8AC3E}">
        <p14:creationId xmlns:p14="http://schemas.microsoft.com/office/powerpoint/2010/main" xmlns="" val="398771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anose="02010600030101010101" pitchFamily="2" charset="-122"/>
              </a:defRPr>
            </a:lvl1pPr>
          </a:lstStyle>
          <a:p>
            <a:pPr>
              <a:defRPr/>
            </a:pPr>
            <a:fld id="{2A083F3A-B72C-4BF9-A15C-825612F779BC}" type="datetimeFigureOut">
              <a:rPr lang="zh-CN" altLang="en-US"/>
              <a:pPr>
                <a:defRPr/>
              </a:pPr>
              <a:t>2017/10/12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anose="02010600030101010101" pitchFamily="2" charset="-122"/>
              </a:defRPr>
            </a:lvl1pPr>
          </a:lstStyle>
          <a:p>
            <a:pPr>
              <a:defRPr/>
            </a:pPr>
            <a:fld id="{2F0BCB88-E7B3-4A4A-8B7F-5AFAD617D17F}" type="slidenum">
              <a:rPr lang="zh-CN" altLang="en-US"/>
              <a:pPr>
                <a:defRPr/>
              </a:pPr>
              <a:t>‹#›</a:t>
            </a:fld>
            <a:endParaRPr lang="zh-CN" altLang="en-US"/>
          </a:p>
        </p:txBody>
      </p:sp>
    </p:spTree>
    <p:extLst>
      <p:ext uri="{BB962C8B-B14F-4D97-AF65-F5344CB8AC3E}">
        <p14:creationId xmlns:p14="http://schemas.microsoft.com/office/powerpoint/2010/main" xmlns="" val="412980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pPr>
                <a:defRPr/>
              </a:pPr>
              <a:t>1</a:t>
            </a:fld>
            <a:endParaRPr lang="zh-CN" altLang="en-US"/>
          </a:p>
        </p:txBody>
      </p:sp>
    </p:spTree>
    <p:extLst>
      <p:ext uri="{BB962C8B-B14F-4D97-AF65-F5344CB8AC3E}">
        <p14:creationId xmlns:p14="http://schemas.microsoft.com/office/powerpoint/2010/main" xmlns="" val="198196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pPr>
                <a:defRPr/>
              </a:pPr>
              <a:t>2</a:t>
            </a:fld>
            <a:endParaRPr lang="zh-CN" altLang="en-US"/>
          </a:p>
        </p:txBody>
      </p:sp>
    </p:spTree>
    <p:extLst>
      <p:ext uri="{BB962C8B-B14F-4D97-AF65-F5344CB8AC3E}">
        <p14:creationId xmlns:p14="http://schemas.microsoft.com/office/powerpoint/2010/main" xmlns="" val="283136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pPr>
                <a:defRPr/>
              </a:pPr>
              <a:t>5</a:t>
            </a:fld>
            <a:endParaRPr lang="zh-CN" altLang="en-US"/>
          </a:p>
        </p:txBody>
      </p:sp>
    </p:spTree>
    <p:extLst>
      <p:ext uri="{BB962C8B-B14F-4D97-AF65-F5344CB8AC3E}">
        <p14:creationId xmlns:p14="http://schemas.microsoft.com/office/powerpoint/2010/main" xmlns="" val="54368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pPr>
                <a:defRPr/>
              </a:pPr>
              <a:t>6</a:t>
            </a:fld>
            <a:endParaRPr lang="zh-CN" altLang="en-US"/>
          </a:p>
        </p:txBody>
      </p:sp>
    </p:spTree>
    <p:extLst>
      <p:ext uri="{BB962C8B-B14F-4D97-AF65-F5344CB8AC3E}">
        <p14:creationId xmlns:p14="http://schemas.microsoft.com/office/powerpoint/2010/main" xmlns="" val="9063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pPr>
              <a:defRPr/>
            </a:pPr>
            <a:fld id="{2F0BCB88-E7B3-4A4A-8B7F-5AFAD617D17F}" type="slidenum">
              <a:rPr lang="zh-CN" altLang="en-US" smtClean="0"/>
              <a:pPr>
                <a:defRPr/>
              </a:pPr>
              <a:t>9</a:t>
            </a:fld>
            <a:endParaRPr lang="zh-CN" altLang="en-US"/>
          </a:p>
        </p:txBody>
      </p:sp>
    </p:spTree>
    <p:extLst>
      <p:ext uri="{BB962C8B-B14F-4D97-AF65-F5344CB8AC3E}">
        <p14:creationId xmlns:p14="http://schemas.microsoft.com/office/powerpoint/2010/main" xmlns="" val="413529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91478" y="2564904"/>
            <a:ext cx="10273141"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
        <p:nvSpPr>
          <p:cNvPr id="3" name="副标题 2"/>
          <p:cNvSpPr>
            <a:spLocks noGrp="1"/>
          </p:cNvSpPr>
          <p:nvPr>
            <p:ph type="subTitle" idx="1"/>
          </p:nvPr>
        </p:nvSpPr>
        <p:spPr>
          <a:xfrm>
            <a:off x="2447594" y="3356992"/>
            <a:ext cx="9267327"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CN" altLang="en-US" dirty="0"/>
          </a:p>
        </p:txBody>
      </p:sp>
      <p:sp>
        <p:nvSpPr>
          <p:cNvPr id="8" name="内容占位符 7"/>
          <p:cNvSpPr>
            <a:spLocks noGrp="1"/>
          </p:cNvSpPr>
          <p:nvPr>
            <p:ph sz="quarter" idx="10"/>
          </p:nvPr>
        </p:nvSpPr>
        <p:spPr>
          <a:xfrm>
            <a:off x="9072331" y="5876925"/>
            <a:ext cx="2688167" cy="647700"/>
          </a:xfrm>
          <a:prstGeom prst="rect">
            <a:avLst/>
          </a:prstGeom>
        </p:spPr>
        <p:txBody>
          <a:bodyPr anchor="ctr"/>
          <a:lstStyle>
            <a:lvl1pPr algn="r">
              <a:buNone/>
              <a:defRPr sz="2000">
                <a:solidFill>
                  <a:srgbClr val="99CC00"/>
                </a:solidFill>
                <a:latin typeface="方正黑体简体"/>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内容占位符 7"/>
          <p:cNvSpPr>
            <a:spLocks noGrp="1"/>
          </p:cNvSpPr>
          <p:nvPr>
            <p:ph sz="quarter" idx="10" hasCustomPrompt="1"/>
          </p:nvPr>
        </p:nvSpPr>
        <p:spPr>
          <a:xfrm>
            <a:off x="1583499" y="1484785"/>
            <a:ext cx="2607488"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01</a:t>
            </a:r>
            <a:endParaRPr lang="zh-CN" altLang="en-US" dirty="0"/>
          </a:p>
        </p:txBody>
      </p:sp>
      <p:sp>
        <p:nvSpPr>
          <p:cNvPr id="9" name="内容占位符 7"/>
          <p:cNvSpPr>
            <a:spLocks noGrp="1"/>
          </p:cNvSpPr>
          <p:nvPr>
            <p:ph sz="quarter" idx="11" hasCustomPrompt="1"/>
          </p:nvPr>
        </p:nvSpPr>
        <p:spPr>
          <a:xfrm>
            <a:off x="6288021" y="148478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03</a:t>
            </a:r>
            <a:endParaRPr lang="zh-CN" altLang="en-US" dirty="0"/>
          </a:p>
        </p:txBody>
      </p:sp>
      <p:sp>
        <p:nvSpPr>
          <p:cNvPr id="10" name="内容占位符 7"/>
          <p:cNvSpPr>
            <a:spLocks noGrp="1"/>
          </p:cNvSpPr>
          <p:nvPr>
            <p:ph sz="quarter" idx="12" hasCustomPrompt="1"/>
          </p:nvPr>
        </p:nvSpPr>
        <p:spPr>
          <a:xfrm>
            <a:off x="6288021" y="400506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04</a:t>
            </a:r>
            <a:endParaRPr lang="zh-CN" altLang="en-US" dirty="0"/>
          </a:p>
        </p:txBody>
      </p:sp>
      <p:sp>
        <p:nvSpPr>
          <p:cNvPr id="11" name="内容占位符 7"/>
          <p:cNvSpPr>
            <a:spLocks noGrp="1"/>
          </p:cNvSpPr>
          <p:nvPr>
            <p:ph sz="quarter" idx="13" hasCustomPrompt="1"/>
          </p:nvPr>
        </p:nvSpPr>
        <p:spPr>
          <a:xfrm>
            <a:off x="1583499" y="4005065"/>
            <a:ext cx="1440160" cy="764904"/>
          </a:xfrm>
        </p:spPr>
        <p:txBody>
          <a:bodyPr>
            <a:normAutofit/>
          </a:bodyPr>
          <a:lstStyle>
            <a:lvl1pPr marL="342900" marR="0" indent="-342900" algn="l" defTabSz="914400" rtl="0" eaLnBrk="1" latinLnBrk="0" hangingPunct="1">
              <a:spcBef>
                <a:spcPct val="20000"/>
              </a:spcBef>
              <a:spcAft>
                <a:spcPts val="0"/>
              </a:spcAft>
              <a:buClrTx/>
              <a:buSzTx/>
              <a:buFont typeface="Arial" panose="020B0604020202020204" pitchFamily="34" charset="0"/>
              <a:buNone/>
              <a:defRPr sz="4800">
                <a:solidFill>
                  <a:srgbClr val="99CC00"/>
                </a:solidFill>
                <a:latin typeface="Arial" panose="020B0604020202020204" pitchFamily="34" charset="0"/>
                <a:cs typeface="Arial" panose="020B0604020202020204" pitchFamily="34" charset="0"/>
              </a:defRPr>
            </a:lvl1pPr>
          </a:lstStyle>
          <a:p>
            <a:pPr marL="342900" marR="0" lvl="0" indent="-342900" algn="l" defTabSz="914400" rtl="0" eaLnBrk="1" latinLnBrk="0" hangingPunct="1">
              <a:spcBef>
                <a:spcPct val="20000"/>
              </a:spcBef>
              <a:spcAft>
                <a:spcPts val="0"/>
              </a:spcAft>
              <a:buClrTx/>
              <a:buSzTx/>
              <a:buFont typeface="Arial" panose="020B0604020202020204" pitchFamily="34" charset="0"/>
              <a:buNone/>
              <a:defRPr/>
            </a:pPr>
            <a:r>
              <a:rPr lang="en-US" altLang="zh-CN" dirty="0" smtClean="0"/>
              <a:t>02</a:t>
            </a:r>
            <a:endParaRPr lang="zh-CN" altLang="en-US" dirty="0" smtClean="0"/>
          </a:p>
          <a:p>
            <a:pPr lvl="0"/>
            <a:endParaRPr lang="zh-CN" altLang="en-US" dirty="0"/>
          </a:p>
        </p:txBody>
      </p:sp>
      <p:sp>
        <p:nvSpPr>
          <p:cNvPr id="12" name="内容占位符 7"/>
          <p:cNvSpPr>
            <a:spLocks noGrp="1"/>
          </p:cNvSpPr>
          <p:nvPr>
            <p:ph sz="quarter" idx="14"/>
          </p:nvPr>
        </p:nvSpPr>
        <p:spPr>
          <a:xfrm>
            <a:off x="1679509"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91478" y="2564904"/>
            <a:ext cx="10273141" cy="675506"/>
          </a:xfrm>
          <a:prstGeom prst="rect">
            <a:avLst/>
          </a:prstGeom>
        </p:spPr>
        <p:txBody>
          <a:bodyPr anchor="ctr"/>
          <a:lstStyle>
            <a:lvl1pPr algn="r">
              <a:defRPr sz="2800" b="1">
                <a:solidFill>
                  <a:schemeClr val="bg1"/>
                </a:solidFill>
                <a:latin typeface="微软雅黑" panose="020B0503020204020204" pitchFamily="34" charset="-122"/>
                <a:ea typeface="微软雅黑" panose="020B0503020204020204" pitchFamily="34" charset="-122"/>
              </a:defRPr>
            </a:lvl1pPr>
          </a:lstStyle>
          <a:p>
            <a:endParaRPr lang="zh-CN" altLang="en-US" dirty="0"/>
          </a:p>
        </p:txBody>
      </p:sp>
      <p:sp>
        <p:nvSpPr>
          <p:cNvPr id="3" name="副标题 2"/>
          <p:cNvSpPr>
            <a:spLocks noGrp="1"/>
          </p:cNvSpPr>
          <p:nvPr>
            <p:ph type="subTitle" idx="1"/>
          </p:nvPr>
        </p:nvSpPr>
        <p:spPr>
          <a:xfrm>
            <a:off x="2447594" y="3356992"/>
            <a:ext cx="9267327" cy="432048"/>
          </a:xfrm>
          <a:prstGeom prst="rect">
            <a:avLst/>
          </a:prstGeom>
        </p:spPr>
        <p:txBody>
          <a:bodyPr/>
          <a:lstStyle>
            <a:lvl1pPr marL="0" indent="0" algn="r">
              <a:buNone/>
              <a:defRPr sz="2000">
                <a:solidFill>
                  <a:schemeClr val="bg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CN" altLang="en-US" dirty="0"/>
          </a:p>
        </p:txBody>
      </p:sp>
      <p:sp>
        <p:nvSpPr>
          <p:cNvPr id="8" name="内容占位符 7"/>
          <p:cNvSpPr>
            <a:spLocks noGrp="1"/>
          </p:cNvSpPr>
          <p:nvPr>
            <p:ph sz="quarter" idx="10"/>
          </p:nvPr>
        </p:nvSpPr>
        <p:spPr>
          <a:xfrm>
            <a:off x="9072331" y="5876925"/>
            <a:ext cx="2688167" cy="647700"/>
          </a:xfrm>
          <a:prstGeom prst="rect">
            <a:avLst/>
          </a:prstGeom>
        </p:spPr>
        <p:txBody>
          <a:bodyPr anchor="ctr"/>
          <a:lstStyle>
            <a:lvl1pPr algn="r">
              <a:buNone/>
              <a:defRPr sz="2000">
                <a:solidFill>
                  <a:srgbClr val="99CC00"/>
                </a:solidFill>
                <a:latin typeface="方正黑体简体"/>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cxnSp>
        <p:nvCxnSpPr>
          <p:cNvPr id="8" name="直接连接符 7"/>
          <p:cNvCxnSpPr/>
          <p:nvPr userDrawn="1"/>
        </p:nvCxnSpPr>
        <p:spPr>
          <a:xfrm>
            <a:off x="431371"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335361"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859"/>
          </a:xfrm>
        </p:spPr>
        <p:txBody>
          <a:bodyPr>
            <a:normAutofit/>
          </a:bodyPr>
          <a:lstStyle>
            <a:lvl1pPr>
              <a:defRPr sz="3600">
                <a:solidFill>
                  <a:schemeClr val="tx2">
                    <a:lumMod val="50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cxnSp>
        <p:nvCxnSpPr>
          <p:cNvPr id="6" name="直接连接符 5"/>
          <p:cNvCxnSpPr/>
          <p:nvPr userDrawn="1"/>
        </p:nvCxnSpPr>
        <p:spPr>
          <a:xfrm>
            <a:off x="783398" y="692944"/>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687388" y="1052984"/>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260648"/>
            <a:ext cx="11452853" cy="490066"/>
          </a:xfrm>
          <a:prstGeom prst="rect">
            <a:avLst/>
          </a:prstGeom>
        </p:spPr>
        <p:txBody>
          <a:bodyPr/>
          <a:lstStyle>
            <a:lvl1pPr algn="l">
              <a:defRPr sz="2800" b="1">
                <a:solidFill>
                  <a:srgbClr val="000066"/>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8955" y="908720"/>
            <a:ext cx="11425269" cy="5256584"/>
          </a:xfrm>
          <a:prstGeom prst="rect">
            <a:avLst/>
          </a:prstGeom>
        </p:spPr>
        <p:txBody>
          <a:bodyPr/>
          <a:lstStyle>
            <a:lvl1pPr>
              <a:lnSpc>
                <a:spcPct val="150000"/>
              </a:lnSpc>
              <a:defRPr sz="2000" b="1">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b="1">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687859"/>
          </a:xfrm>
        </p:spPr>
        <p:txBody>
          <a:bodyPr>
            <a:normAutofit/>
          </a:bodyPr>
          <a:lstStyle>
            <a:lvl1pPr>
              <a:defRPr sz="3600" b="1">
                <a:solidFill>
                  <a:schemeClr val="tx2">
                    <a:lumMod val="50000"/>
                  </a:schemeClr>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6" name="直接连接符 5"/>
          <p:cNvCxnSpPr/>
          <p:nvPr userDrawn="1"/>
        </p:nvCxnSpPr>
        <p:spPr>
          <a:xfrm>
            <a:off x="783398" y="692944"/>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687388" y="1052984"/>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内容占位符 7"/>
          <p:cNvSpPr>
            <a:spLocks noGrp="1"/>
          </p:cNvSpPr>
          <p:nvPr>
            <p:ph sz="quarter" idx="10" hasCustomPrompt="1"/>
          </p:nvPr>
        </p:nvSpPr>
        <p:spPr>
          <a:xfrm>
            <a:off x="1583499" y="1484785"/>
            <a:ext cx="2607488"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01</a:t>
            </a:r>
            <a:endParaRPr lang="zh-CN" altLang="en-US" dirty="0"/>
          </a:p>
        </p:txBody>
      </p:sp>
      <p:sp>
        <p:nvSpPr>
          <p:cNvPr id="9" name="内容占位符 7"/>
          <p:cNvSpPr>
            <a:spLocks noGrp="1"/>
          </p:cNvSpPr>
          <p:nvPr>
            <p:ph sz="quarter" idx="11" hasCustomPrompt="1"/>
          </p:nvPr>
        </p:nvSpPr>
        <p:spPr>
          <a:xfrm>
            <a:off x="6288021" y="148478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03</a:t>
            </a:r>
            <a:endParaRPr lang="zh-CN" altLang="en-US" dirty="0"/>
          </a:p>
        </p:txBody>
      </p:sp>
      <p:sp>
        <p:nvSpPr>
          <p:cNvPr id="10" name="内容占位符 7"/>
          <p:cNvSpPr>
            <a:spLocks noGrp="1"/>
          </p:cNvSpPr>
          <p:nvPr>
            <p:ph sz="quarter" idx="12" hasCustomPrompt="1"/>
          </p:nvPr>
        </p:nvSpPr>
        <p:spPr>
          <a:xfrm>
            <a:off x="6288021" y="4005065"/>
            <a:ext cx="1440160" cy="764904"/>
          </a:xfrm>
        </p:spPr>
        <p:txBody>
          <a:bodyPr>
            <a:normAutofit/>
          </a:bodyPr>
          <a:lstStyle>
            <a:lvl1pPr>
              <a:buNone/>
              <a:defRPr sz="4800">
                <a:solidFill>
                  <a:srgbClr val="99CC00"/>
                </a:solidFill>
                <a:latin typeface="Arial" panose="020B0604020202020204" pitchFamily="34" charset="0"/>
                <a:cs typeface="Arial" panose="020B0604020202020204" pitchFamily="34" charset="0"/>
              </a:defRPr>
            </a:lvl1pPr>
          </a:lstStyle>
          <a:p>
            <a:pPr lvl="0"/>
            <a:r>
              <a:rPr lang="en-US" altLang="zh-CN" dirty="0" smtClean="0"/>
              <a:t>04</a:t>
            </a:r>
            <a:endParaRPr lang="zh-CN" altLang="en-US" dirty="0"/>
          </a:p>
        </p:txBody>
      </p:sp>
      <p:sp>
        <p:nvSpPr>
          <p:cNvPr id="11" name="内容占位符 7"/>
          <p:cNvSpPr>
            <a:spLocks noGrp="1"/>
          </p:cNvSpPr>
          <p:nvPr>
            <p:ph sz="quarter" idx="13" hasCustomPrompt="1"/>
          </p:nvPr>
        </p:nvSpPr>
        <p:spPr>
          <a:xfrm>
            <a:off x="1583499" y="4005065"/>
            <a:ext cx="1440160" cy="764904"/>
          </a:xfrm>
        </p:spPr>
        <p:txBody>
          <a:bodyPr>
            <a:normAutofit/>
          </a:bodyPr>
          <a:lstStyle>
            <a:lvl1pPr marL="342900" marR="0" indent="-342900" algn="l" defTabSz="914400" rtl="0" eaLnBrk="1" latinLnBrk="0" hangingPunct="1">
              <a:spcBef>
                <a:spcPct val="20000"/>
              </a:spcBef>
              <a:spcAft>
                <a:spcPts val="0"/>
              </a:spcAft>
              <a:buClrTx/>
              <a:buSzTx/>
              <a:buFont typeface="Arial" panose="020B0604020202020204" pitchFamily="34" charset="0"/>
              <a:buNone/>
              <a:defRPr sz="4800">
                <a:solidFill>
                  <a:srgbClr val="99CC00"/>
                </a:solidFill>
                <a:latin typeface="Arial" panose="020B0604020202020204" pitchFamily="34" charset="0"/>
                <a:cs typeface="Arial" panose="020B0604020202020204" pitchFamily="34" charset="0"/>
              </a:defRPr>
            </a:lvl1pPr>
          </a:lstStyle>
          <a:p>
            <a:pPr marL="342900" marR="0" lvl="0" indent="-342900" algn="l" defTabSz="914400" rtl="0" eaLnBrk="1" latinLnBrk="0" hangingPunct="1">
              <a:spcBef>
                <a:spcPct val="20000"/>
              </a:spcBef>
              <a:spcAft>
                <a:spcPts val="0"/>
              </a:spcAft>
              <a:buClrTx/>
              <a:buSzTx/>
              <a:buFont typeface="Arial" panose="020B0604020202020204" pitchFamily="34" charset="0"/>
              <a:buNone/>
              <a:defRPr/>
            </a:pPr>
            <a:r>
              <a:rPr lang="en-US" altLang="zh-CN" dirty="0" smtClean="0"/>
              <a:t>02</a:t>
            </a:r>
            <a:endParaRPr lang="zh-CN" altLang="en-US" dirty="0" smtClean="0"/>
          </a:p>
          <a:p>
            <a:pPr lvl="0"/>
            <a:endParaRPr lang="zh-CN" altLang="en-US" dirty="0"/>
          </a:p>
        </p:txBody>
      </p:sp>
      <p:sp>
        <p:nvSpPr>
          <p:cNvPr id="12" name="内容占位符 7"/>
          <p:cNvSpPr>
            <a:spLocks noGrp="1"/>
          </p:cNvSpPr>
          <p:nvPr>
            <p:ph sz="quarter" idx="14"/>
          </p:nvPr>
        </p:nvSpPr>
        <p:spPr>
          <a:xfrm>
            <a:off x="1679509"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p:spPr>
        <p:txBody>
          <a:bodyPr>
            <a:normAutofit/>
          </a:bodyPr>
          <a:lstStyle>
            <a:lvl1pPr>
              <a:buNone/>
              <a:defRPr sz="18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88640"/>
            <a:ext cx="10972800" cy="490066"/>
          </a:xfrm>
          <a:prstGeom prst="rect">
            <a:avLst/>
          </a:prstGeom>
        </p:spPr>
        <p:txBody>
          <a:bodyPr/>
          <a:lstStyle>
            <a:lvl1pPr algn="l">
              <a:defRPr lang="zh-CN" altLang="en-US" sz="2800" b="1" kern="1200" smtClean="0">
                <a:solidFill>
                  <a:srgbClr val="000066"/>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196753"/>
            <a:ext cx="53848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196753"/>
            <a:ext cx="5384800" cy="4525963"/>
          </a:xfrm>
          <a:prstGeom prst="rect">
            <a:avLst/>
          </a:prstGeom>
        </p:spPr>
        <p:txBody>
          <a:bodyPr/>
          <a:lstStyle>
            <a:lvl1pPr>
              <a:lnSpc>
                <a:spcPct val="150000"/>
              </a:lnSpc>
              <a:defRPr sz="2000">
                <a:latin typeface="微软雅黑" panose="020B0503020204020204" pitchFamily="34" charset="-122"/>
                <a:ea typeface="微软雅黑" panose="020B0503020204020204" pitchFamily="34" charset="-122"/>
              </a:defRPr>
            </a:lvl1pPr>
            <a:lvl2pPr>
              <a:lnSpc>
                <a:spcPct val="150000"/>
              </a:lnSpc>
              <a:defRPr sz="1800">
                <a:latin typeface="微软雅黑" panose="020B0503020204020204" pitchFamily="34" charset="-122"/>
                <a:ea typeface="微软雅黑" panose="020B0503020204020204" pitchFamily="34" charset="-122"/>
              </a:defRPr>
            </a:lvl2pPr>
            <a:lvl3pPr>
              <a:lnSpc>
                <a:spcPct val="150000"/>
              </a:lnSpc>
              <a:defRPr sz="1600">
                <a:latin typeface="微软雅黑" panose="020B0503020204020204" pitchFamily="34" charset="-122"/>
                <a:ea typeface="微软雅黑" panose="020B0503020204020204" pitchFamily="34" charset="-122"/>
              </a:defRPr>
            </a:lvl3pPr>
            <a:lvl4pPr>
              <a:lnSpc>
                <a:spcPct val="150000"/>
              </a:lnSpc>
              <a:defRPr sz="1400">
                <a:latin typeface="微软雅黑" panose="020B0503020204020204" pitchFamily="34" charset="-122"/>
                <a:ea typeface="微软雅黑" panose="020B0503020204020204" pitchFamily="34" charset="-122"/>
              </a:defRPr>
            </a:lvl4pPr>
            <a:lvl5pPr>
              <a:lnSpc>
                <a:spcPct val="150000"/>
              </a:lnSpc>
              <a:defRPr sz="14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5" name="直接连接符 4"/>
          <p:cNvCxnSpPr/>
          <p:nvPr userDrawn="1"/>
        </p:nvCxnSpPr>
        <p:spPr>
          <a:xfrm>
            <a:off x="431371"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335361"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1371" y="202630"/>
            <a:ext cx="10972800" cy="634082"/>
          </a:xfrm>
          <a:prstGeom prst="rect">
            <a:avLst/>
          </a:prstGeom>
        </p:spPr>
        <p:txBody>
          <a:bodyPr anchor="ctr"/>
          <a:lstStyle>
            <a:lvl1pPr algn="l">
              <a:defRPr lang="zh-CN" altLang="en-US" sz="2800" b="1" kern="1200" smtClean="0">
                <a:solidFill>
                  <a:srgbClr val="000066"/>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cxnSp>
        <p:nvCxnSpPr>
          <p:cNvPr id="3" name="直接连接符 2"/>
          <p:cNvCxnSpPr/>
          <p:nvPr userDrawn="1"/>
        </p:nvCxnSpPr>
        <p:spPr>
          <a:xfrm>
            <a:off x="431371" y="476672"/>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flipH="1">
            <a:off x="335361" y="836712"/>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2" name="直接连接符 1"/>
          <p:cNvCxnSpPr/>
          <p:nvPr userDrawn="1"/>
        </p:nvCxnSpPr>
        <p:spPr>
          <a:xfrm>
            <a:off x="495367" y="332656"/>
            <a:ext cx="0" cy="43180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399357" y="692696"/>
            <a:ext cx="8001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583499" y="148478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9" name="内容占位符 7"/>
          <p:cNvSpPr>
            <a:spLocks noGrp="1"/>
          </p:cNvSpPr>
          <p:nvPr>
            <p:ph sz="quarter" idx="11"/>
          </p:nvPr>
        </p:nvSpPr>
        <p:spPr>
          <a:xfrm>
            <a:off x="6288021" y="148478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0" name="内容占位符 7"/>
          <p:cNvSpPr>
            <a:spLocks noGrp="1"/>
          </p:cNvSpPr>
          <p:nvPr>
            <p:ph sz="quarter" idx="12"/>
          </p:nvPr>
        </p:nvSpPr>
        <p:spPr>
          <a:xfrm>
            <a:off x="6288021" y="400506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1" name="内容占位符 7"/>
          <p:cNvSpPr>
            <a:spLocks noGrp="1"/>
          </p:cNvSpPr>
          <p:nvPr>
            <p:ph sz="quarter" idx="13"/>
          </p:nvPr>
        </p:nvSpPr>
        <p:spPr>
          <a:xfrm>
            <a:off x="1583499" y="4005065"/>
            <a:ext cx="1440160" cy="764904"/>
          </a:xfrm>
          <a:prstGeom prst="rect">
            <a:avLst/>
          </a:prstGeom>
        </p:spPr>
        <p:txBody>
          <a:bodyPr>
            <a:normAutofit/>
          </a:bodyPr>
          <a:lstStyle>
            <a:lvl1pPr>
              <a:buNone/>
              <a:defRPr sz="4800">
                <a:solidFill>
                  <a:srgbClr val="99CC00"/>
                </a:solidFill>
              </a:defRPr>
            </a:lvl1pPr>
          </a:lstStyle>
          <a:p>
            <a:pPr lvl="0"/>
            <a:endParaRPr lang="zh-CN" altLang="en-US" dirty="0"/>
          </a:p>
        </p:txBody>
      </p:sp>
      <p:sp>
        <p:nvSpPr>
          <p:cNvPr id="12" name="内容占位符 7"/>
          <p:cNvSpPr>
            <a:spLocks noGrp="1"/>
          </p:cNvSpPr>
          <p:nvPr>
            <p:ph sz="quarter" idx="14"/>
          </p:nvPr>
        </p:nvSpPr>
        <p:spPr>
          <a:xfrm>
            <a:off x="1679509" y="234888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3" name="内容占位符 7"/>
          <p:cNvSpPr>
            <a:spLocks noGrp="1"/>
          </p:cNvSpPr>
          <p:nvPr>
            <p:ph sz="quarter" idx="15"/>
          </p:nvPr>
        </p:nvSpPr>
        <p:spPr>
          <a:xfrm>
            <a:off x="6384032" y="234888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4" name="内容占位符 7"/>
          <p:cNvSpPr>
            <a:spLocks noGrp="1"/>
          </p:cNvSpPr>
          <p:nvPr>
            <p:ph sz="quarter" idx="16"/>
          </p:nvPr>
        </p:nvSpPr>
        <p:spPr>
          <a:xfrm>
            <a:off x="6384032" y="486916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
        <p:nvSpPr>
          <p:cNvPr id="15" name="内容占位符 7"/>
          <p:cNvSpPr>
            <a:spLocks noGrp="1"/>
          </p:cNvSpPr>
          <p:nvPr>
            <p:ph sz="quarter" idx="17"/>
          </p:nvPr>
        </p:nvSpPr>
        <p:spPr>
          <a:xfrm>
            <a:off x="1679509" y="4869160"/>
            <a:ext cx="3840427" cy="764904"/>
          </a:xfrm>
          <a:prstGeom prst="rect">
            <a:avLst/>
          </a:prstGeom>
        </p:spPr>
        <p:txBody>
          <a:bodyPr>
            <a:normAutofit/>
          </a:bodyPr>
          <a:lstStyle>
            <a:lvl1pPr>
              <a:buNone/>
              <a:defRPr sz="2400">
                <a:solidFill>
                  <a:schemeClr val="tx1"/>
                </a:solidFill>
                <a:latin typeface="微软雅黑" panose="020B0503020204020204" pitchFamily="34" charset="-122"/>
                <a:ea typeface="微软雅黑" panose="020B0503020204020204" pitchFamily="34" charset="-122"/>
              </a:defRPr>
            </a:lvl1pPr>
          </a:lstStyle>
          <a:p>
            <a:pPr lvl="0"/>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6.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标题 1"/>
          <p:cNvSpPr txBox="1"/>
          <p:nvPr userDrawn="1"/>
        </p:nvSpPr>
        <p:spPr>
          <a:xfrm>
            <a:off x="1391478" y="2564904"/>
            <a:ext cx="6522773" cy="675506"/>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latinLnBrk="0" hangingPunct="1">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pic>
        <p:nvPicPr>
          <p:cNvPr id="4" name="图片 3" descr="图片1.jpg"/>
          <p:cNvPicPr>
            <a:picLocks noChangeAspect="1"/>
          </p:cNvPicPr>
          <p:nvPr userDrawn="1"/>
        </p:nvPicPr>
        <p:blipFill>
          <a:blip r:embed="rId3"/>
          <a:stretch>
            <a:fillRect/>
          </a:stretch>
        </p:blipFill>
        <p:spPr>
          <a:xfrm>
            <a:off x="0" y="3032"/>
            <a:ext cx="12197395" cy="6854968"/>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976319" y="29158"/>
            <a:ext cx="2496277" cy="21228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9E165-D6A9-497E-8B6F-F8B465C0476D}" type="datetimeFigureOut">
              <a:rPr lang="zh-CN" altLang="en-US" smtClean="0"/>
              <a:pPr/>
              <a:t>2017/10/12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01961-4605-40D8-AD93-84053D8266FE}" type="slidenum">
              <a:rPr lang="zh-CN" altLang="en-US" smtClean="0"/>
              <a:pPr/>
              <a:t>‹#›</a:t>
            </a:fld>
            <a:endParaRPr lang="zh-CN" altLang="en-US"/>
          </a:p>
        </p:txBody>
      </p:sp>
      <p:pic>
        <p:nvPicPr>
          <p:cNvPr id="7" name="Picture 13" descr="金智教育ppt7-25"/>
          <p:cNvPicPr>
            <a:picLocks noChangeAspect="1" noChangeArrowheads="1"/>
          </p:cNvPicPr>
          <p:nvPr userDrawn="1"/>
        </p:nvPicPr>
        <p:blipFill>
          <a:blip r:embed="rId3" cstate="print"/>
          <a:srcRect/>
          <a:stretch>
            <a:fillRect/>
          </a:stretch>
        </p:blipFill>
        <p:spPr bwMode="auto">
          <a:xfrm>
            <a:off x="-25400" y="0"/>
            <a:ext cx="12217400" cy="6858000"/>
          </a:xfrm>
          <a:prstGeom prst="rect">
            <a:avLst/>
          </a:prstGeom>
          <a:noFill/>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1539" y="2002594"/>
            <a:ext cx="2927648" cy="279455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图片 2" descr="图片2.jpg"/>
          <p:cNvPicPr>
            <a:picLocks noChangeAspect="1"/>
          </p:cNvPicPr>
          <p:nvPr userDrawn="1"/>
        </p:nvPicPr>
        <p:blipFill>
          <a:blip r:embed="rId7"/>
          <a:stretch>
            <a:fillRect/>
          </a:stretch>
        </p:blipFill>
        <p:spPr>
          <a:xfrm>
            <a:off x="0" y="3032"/>
            <a:ext cx="12192000" cy="6851936"/>
          </a:xfrm>
          <a:prstGeom prst="rect">
            <a:avLst/>
          </a:prstGeom>
        </p:spPr>
      </p:pic>
      <p:pic>
        <p:nvPicPr>
          <p:cNvPr id="5" name="图片 4"/>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1210907" y="20318"/>
            <a:ext cx="864096" cy="60037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图片 2" descr="图片3.jpg"/>
          <p:cNvPicPr>
            <a:picLocks noChangeAspect="1"/>
          </p:cNvPicPr>
          <p:nvPr userDrawn="1"/>
        </p:nvPicPr>
        <p:blipFill>
          <a:blip r:embed="rId2"/>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C:\Users\helen.he\Desktop\金智教育VI应用部分（部分）  JPG\ppt  内部报告封底2.jpg"/>
          <p:cNvPicPr>
            <a:picLocks noChangeAspect="1" noChangeArrowheads="1"/>
          </p:cNvPicPr>
          <p:nvPr userDrawn="1"/>
        </p:nvPicPr>
        <p:blipFill>
          <a:blip r:embed="rId3" cstate="print"/>
          <a:srcRect/>
          <a:stretch>
            <a:fillRect/>
          </a:stretch>
        </p:blipFill>
        <p:spPr bwMode="auto">
          <a:xfrm>
            <a:off x="-23283" y="-7938"/>
            <a:ext cx="12240684" cy="6873876"/>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
        <p:nvSpPr>
          <p:cNvPr id="7" name="标题 1"/>
          <p:cNvSpPr txBox="1"/>
          <p:nvPr userDrawn="1"/>
        </p:nvSpPr>
        <p:spPr>
          <a:xfrm>
            <a:off x="1391478" y="2564904"/>
            <a:ext cx="6522773" cy="675506"/>
          </a:xfrm>
          <a:prstGeom prst="rect">
            <a:avLst/>
          </a:prstGeom>
        </p:spPr>
        <p:txBody>
          <a:bodyPr anchor="ctr"/>
          <a:lstStyle>
            <a:lvl1pPr algn="r">
              <a:defRPr sz="2800">
                <a:solidFill>
                  <a:schemeClr val="bg1"/>
                </a:solidFill>
                <a:latin typeface="微软雅黑" panose="020B0503020204020204" pitchFamily="34" charset="-122"/>
                <a:ea typeface="微软雅黑" panose="020B0503020204020204" pitchFamily="34" charset="-122"/>
              </a:defRPr>
            </a:lvl1pPr>
          </a:lstStyle>
          <a:p>
            <a:pPr marL="0" marR="0" lvl="0" indent="0" algn="r" defTabSz="914400" rtl="0" eaLnBrk="1" latinLnBrk="0" hangingPunct="1">
              <a:spcBef>
                <a:spcPct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pic>
        <p:nvPicPr>
          <p:cNvPr id="8" name="图片 7" descr="图片1.jpg"/>
          <p:cNvPicPr>
            <a:picLocks noChangeAspect="1"/>
          </p:cNvPicPr>
          <p:nvPr userDrawn="1"/>
        </p:nvPicPr>
        <p:blipFill>
          <a:blip r:embed="rId14"/>
          <a:stretch>
            <a:fillRect/>
          </a:stretch>
        </p:blipFill>
        <p:spPr>
          <a:xfrm>
            <a:off x="0" y="3032"/>
            <a:ext cx="12197395" cy="6854968"/>
          </a:xfrm>
          <a:prstGeom prst="rect">
            <a:avLst/>
          </a:prstGeom>
        </p:spPr>
      </p:pic>
      <p:pic>
        <p:nvPicPr>
          <p:cNvPr id="9" name="图片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9192343" y="29158"/>
            <a:ext cx="2280253" cy="212282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pic>
        <p:nvPicPr>
          <p:cNvPr id="7" name="图片 6" descr="图片2.jpg"/>
          <p:cNvPicPr>
            <a:picLocks noChangeAspect="1"/>
          </p:cNvPicPr>
          <p:nvPr userDrawn="1"/>
        </p:nvPicPr>
        <p:blipFill>
          <a:blip r:embed="rId15"/>
          <a:stretch>
            <a:fillRect/>
          </a:stretch>
        </p:blipFill>
        <p:spPr>
          <a:xfrm>
            <a:off x="0" y="3032"/>
            <a:ext cx="12192000" cy="6851936"/>
          </a:xfrm>
          <a:prstGeom prst="rect">
            <a:avLst/>
          </a:prstGeom>
        </p:spPr>
      </p:pic>
      <p:pic>
        <p:nvPicPr>
          <p:cNvPr id="8" name="图片 7"/>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1064552" y="20318"/>
            <a:ext cx="1010451" cy="81639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ctrTitle"/>
          </p:nvPr>
        </p:nvSpPr>
        <p:spPr>
          <a:xfrm>
            <a:off x="1559496" y="3284984"/>
            <a:ext cx="8510884" cy="791845"/>
          </a:xfrm>
        </p:spPr>
        <p:txBody>
          <a:bodyPr>
            <a:normAutofit fontScale="90000"/>
          </a:bodyPr>
          <a:lstStyle/>
          <a:p>
            <a:pPr algn="ctr"/>
            <a:r>
              <a:rPr lang="zh-CN" altLang="en-US" sz="3600" dirty="0" smtClean="0"/>
              <a:t>中国政法大学</a:t>
            </a:r>
            <a:r>
              <a:rPr lang="en-US" altLang="zh-CN" sz="3600" dirty="0" smtClean="0"/>
              <a:t>-</a:t>
            </a:r>
            <a:r>
              <a:rPr lang="zh-CN" altLang="en-US" sz="3600" dirty="0"/>
              <a:t>奖</a:t>
            </a:r>
            <a:r>
              <a:rPr lang="zh-CN" altLang="en-US" sz="3600" dirty="0" smtClean="0"/>
              <a:t>助学金评优</a:t>
            </a:r>
            <a:r>
              <a:rPr lang="en-US" altLang="zh-CN" sz="3600" dirty="0" smtClean="0"/>
              <a:t>-</a:t>
            </a:r>
            <a:r>
              <a:rPr lang="zh-CN" altLang="en-US" sz="3600" dirty="0" smtClean="0"/>
              <a:t>教师端操作手册</a:t>
            </a:r>
            <a:endParaRPr lang="en-US" altLang="zh-CN"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214423"/>
            <a:ext cx="7739074" cy="5000660"/>
          </a:xfrm>
          <a:prstGeom prst="rect">
            <a:avLst/>
          </a:prstGeom>
          <a:noFill/>
          <a:ln w="9525">
            <a:noFill/>
            <a:miter lim="800000"/>
            <a:headEnd/>
            <a:tailEnd/>
          </a:ln>
          <a:effectLst/>
        </p:spPr>
      </p:pic>
      <p:sp>
        <p:nvSpPr>
          <p:cNvPr id="3" name="标题 1"/>
          <p:cNvSpPr>
            <a:spLocks noGrp="1"/>
          </p:cNvSpPr>
          <p:nvPr>
            <p:ph type="title"/>
          </p:nvPr>
        </p:nvSpPr>
        <p:spPr>
          <a:xfrm>
            <a:off x="838200" y="365125"/>
            <a:ext cx="6757998" cy="687705"/>
          </a:xfrm>
        </p:spPr>
        <p:txBody>
          <a:bodyPr>
            <a:normAutofit/>
          </a:bodyPr>
          <a:lstStyle/>
          <a:p>
            <a:r>
              <a:rPr lang="zh-CN" altLang="en-US" b="1" dirty="0" smtClean="0"/>
              <a:t>如何导出模版</a:t>
            </a:r>
            <a:endParaRPr lang="zh-CN" altLang="en-US" b="1" dirty="0"/>
          </a:p>
        </p:txBody>
      </p:sp>
      <p:sp>
        <p:nvSpPr>
          <p:cNvPr id="5" name="TextBox 4"/>
          <p:cNvSpPr txBox="1"/>
          <p:nvPr/>
        </p:nvSpPr>
        <p:spPr>
          <a:xfrm>
            <a:off x="7667637" y="1285860"/>
            <a:ext cx="4524364" cy="4247317"/>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点击</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位置，导入按钮，弹出导入数据页面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点击</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位置，下载导入模版，完成模版下载</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模版填写完成后点击</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位置，上传模版并导入数据</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p:txBody>
      </p:sp>
      <p:sp>
        <p:nvSpPr>
          <p:cNvPr id="6" name="矩形 5"/>
          <p:cNvSpPr/>
          <p:nvPr/>
        </p:nvSpPr>
        <p:spPr>
          <a:xfrm>
            <a:off x="238084" y="2571744"/>
            <a:ext cx="428628"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666712" y="257174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8" name="矩形 7"/>
          <p:cNvSpPr/>
          <p:nvPr/>
        </p:nvSpPr>
        <p:spPr>
          <a:xfrm>
            <a:off x="3452794" y="2928934"/>
            <a:ext cx="928694"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矩形 8"/>
          <p:cNvSpPr/>
          <p:nvPr/>
        </p:nvSpPr>
        <p:spPr>
          <a:xfrm>
            <a:off x="4381488" y="292893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
        <p:nvSpPr>
          <p:cNvPr id="10" name="矩形 9"/>
          <p:cNvSpPr/>
          <p:nvPr/>
        </p:nvSpPr>
        <p:spPr>
          <a:xfrm>
            <a:off x="2809852" y="3214686"/>
            <a:ext cx="928694"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738546" y="321468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3</a:t>
            </a:r>
            <a:endParaRPr lang="zh-CN" altLang="en-US" sz="2000" b="1"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1" y="1643050"/>
            <a:ext cx="7667635" cy="4286280"/>
          </a:xfrm>
          <a:prstGeom prst="rect">
            <a:avLst/>
          </a:prstGeom>
          <a:noFill/>
          <a:ln w="9525">
            <a:noFill/>
            <a:miter lim="800000"/>
            <a:headEnd/>
            <a:tailEnd/>
          </a:ln>
          <a:effectLst/>
        </p:spPr>
      </p:pic>
      <p:sp>
        <p:nvSpPr>
          <p:cNvPr id="3" name="标题 1"/>
          <p:cNvSpPr>
            <a:spLocks noGrp="1"/>
          </p:cNvSpPr>
          <p:nvPr>
            <p:ph type="title"/>
          </p:nvPr>
        </p:nvSpPr>
        <p:spPr>
          <a:xfrm>
            <a:off x="838200" y="365125"/>
            <a:ext cx="6757998" cy="687705"/>
          </a:xfrm>
        </p:spPr>
        <p:txBody>
          <a:bodyPr>
            <a:normAutofit/>
          </a:bodyPr>
          <a:lstStyle/>
          <a:p>
            <a:r>
              <a:rPr lang="zh-CN" altLang="en-US" b="1" dirty="0" smtClean="0"/>
              <a:t>如何填写导入模版</a:t>
            </a:r>
            <a:endParaRPr lang="zh-CN" altLang="en-US" b="1" dirty="0"/>
          </a:p>
        </p:txBody>
      </p:sp>
      <p:sp>
        <p:nvSpPr>
          <p:cNvPr id="5" name="TextBox 4"/>
          <p:cNvSpPr txBox="1"/>
          <p:nvPr/>
        </p:nvSpPr>
        <p:spPr>
          <a:xfrm>
            <a:off x="7667637" y="1285860"/>
            <a:ext cx="4524364" cy="4247317"/>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根据模版上示例的内容填写相关信息，如学号、姓名、测评学年（固定填写</a:t>
            </a:r>
            <a:r>
              <a:rPr lang="en-US" altLang="zh-CN" b="1" dirty="0" smtClean="0">
                <a:latin typeface="微软雅黑" pitchFamily="34" charset="-122"/>
                <a:ea typeface="微软雅黑" pitchFamily="34" charset="-122"/>
              </a:rPr>
              <a:t>【2016-2017</a:t>
            </a:r>
            <a:r>
              <a:rPr lang="zh-CN" altLang="en-US" b="1" dirty="0" smtClean="0">
                <a:latin typeface="微软雅黑" pitchFamily="34" charset="-122"/>
                <a:ea typeface="微软雅黑" pitchFamily="34" charset="-122"/>
              </a:rPr>
              <a:t>学年</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）、评测学期（固定填写</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不分学期</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）平均分、专业年级排名、等级、专业年级人数</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学号以文本存数字形式填写，文本形式或数字形式填写将会无法导入</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p:txBody>
      </p:sp>
      <p:sp>
        <p:nvSpPr>
          <p:cNvPr id="6" name="矩形 5"/>
          <p:cNvSpPr/>
          <p:nvPr/>
        </p:nvSpPr>
        <p:spPr>
          <a:xfrm>
            <a:off x="0" y="1643050"/>
            <a:ext cx="7667636" cy="57150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0" y="1285860"/>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8" name="矩形 7"/>
          <p:cNvSpPr/>
          <p:nvPr/>
        </p:nvSpPr>
        <p:spPr>
          <a:xfrm>
            <a:off x="0" y="1643050"/>
            <a:ext cx="666712" cy="121444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矩形 8"/>
          <p:cNvSpPr/>
          <p:nvPr/>
        </p:nvSpPr>
        <p:spPr>
          <a:xfrm>
            <a:off x="380960" y="285749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838200" y="365125"/>
            <a:ext cx="6757998" cy="687705"/>
          </a:xfrm>
        </p:spPr>
        <p:txBody>
          <a:bodyPr>
            <a:normAutofit/>
          </a:bodyPr>
          <a:lstStyle/>
          <a:p>
            <a:r>
              <a:rPr lang="zh-CN" altLang="en-US" b="1" dirty="0" smtClean="0"/>
              <a:t>如何删除错误排名</a:t>
            </a:r>
            <a:endParaRPr lang="zh-CN" altLang="en-US" b="1" dirty="0"/>
          </a:p>
        </p:txBody>
      </p:sp>
      <p:pic>
        <p:nvPicPr>
          <p:cNvPr id="1026" name="Picture 2"/>
          <p:cNvPicPr>
            <a:picLocks noChangeAspect="1" noChangeArrowheads="1"/>
          </p:cNvPicPr>
          <p:nvPr/>
        </p:nvPicPr>
        <p:blipFill>
          <a:blip r:embed="rId2"/>
          <a:srcRect/>
          <a:stretch>
            <a:fillRect/>
          </a:stretch>
        </p:blipFill>
        <p:spPr bwMode="auto">
          <a:xfrm>
            <a:off x="0" y="1142985"/>
            <a:ext cx="7667636" cy="5072097"/>
          </a:xfrm>
          <a:prstGeom prst="rect">
            <a:avLst/>
          </a:prstGeom>
          <a:noFill/>
          <a:ln w="9525">
            <a:noFill/>
            <a:miter lim="800000"/>
            <a:headEnd/>
            <a:tailEnd/>
          </a:ln>
          <a:effectLst/>
        </p:spPr>
      </p:pic>
      <p:sp>
        <p:nvSpPr>
          <p:cNvPr id="5" name="TextBox 4"/>
          <p:cNvSpPr txBox="1"/>
          <p:nvPr/>
        </p:nvSpPr>
        <p:spPr>
          <a:xfrm>
            <a:off x="7667637" y="1500174"/>
            <a:ext cx="4524364" cy="1705403"/>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在奖学金应用中</a:t>
            </a:r>
            <a:r>
              <a:rPr lang="zh-CN" altLang="en-US"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成绩查询</a:t>
            </a:r>
            <a:r>
              <a:rPr lang="zh-CN" altLang="en-US" b="1" dirty="0" smtClean="0">
                <a:latin typeface="微软雅黑" pitchFamily="34" charset="-122"/>
                <a:ea typeface="微软雅黑" pitchFamily="34" charset="-122"/>
              </a:rPr>
              <a:t>页面</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位置，选择有问题的学生数据，并勾选数据前</a:t>
            </a:r>
            <a:r>
              <a:rPr lang="zh-CN" altLang="en-US" b="1" dirty="0" smtClean="0">
                <a:latin typeface="微软雅黑" pitchFamily="34" charset="-122"/>
                <a:ea typeface="微软雅黑" pitchFamily="34" charset="-122"/>
              </a:rPr>
              <a:t>的</a:t>
            </a:r>
            <a:r>
              <a:rPr lang="zh-CN" altLang="en-US" b="1" dirty="0" smtClean="0">
                <a:latin typeface="微软雅黑" pitchFamily="34" charset="-122"/>
                <a:ea typeface="微软雅黑" pitchFamily="34" charset="-122"/>
              </a:rPr>
              <a:t>“口”，点击</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位置的删除按钮即可删除错误的学生</a:t>
            </a:r>
            <a:r>
              <a:rPr lang="zh-CN" altLang="en-US" b="1" smtClean="0">
                <a:latin typeface="微软雅黑" pitchFamily="34" charset="-122"/>
                <a:ea typeface="微软雅黑" pitchFamily="34" charset="-122"/>
              </a:rPr>
              <a:t>排名信息</a:t>
            </a:r>
            <a:endParaRPr lang="en-US" altLang="zh-CN" b="1" dirty="0" smtClean="0">
              <a:latin typeface="微软雅黑" pitchFamily="34" charset="-122"/>
              <a:ea typeface="微软雅黑" pitchFamily="34" charset="-122"/>
            </a:endParaRPr>
          </a:p>
        </p:txBody>
      </p:sp>
      <p:sp>
        <p:nvSpPr>
          <p:cNvPr id="6" name="矩形 5"/>
          <p:cNvSpPr/>
          <p:nvPr/>
        </p:nvSpPr>
        <p:spPr>
          <a:xfrm>
            <a:off x="5667372" y="1199908"/>
            <a:ext cx="571504" cy="3002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5381620" y="121442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8" name="矩形 7"/>
          <p:cNvSpPr/>
          <p:nvPr/>
        </p:nvSpPr>
        <p:spPr>
          <a:xfrm>
            <a:off x="1095340" y="2428868"/>
            <a:ext cx="571504"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矩形 8"/>
          <p:cNvSpPr/>
          <p:nvPr/>
        </p:nvSpPr>
        <p:spPr>
          <a:xfrm>
            <a:off x="809588" y="2428868"/>
            <a:ext cx="25400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142983"/>
            <a:ext cx="7810512" cy="5000661"/>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如何设置公示</a:t>
            </a:r>
            <a:endParaRPr lang="zh-CN" altLang="en-US" dirty="0"/>
          </a:p>
        </p:txBody>
      </p:sp>
      <p:sp>
        <p:nvSpPr>
          <p:cNvPr id="4" name="TextBox 3"/>
          <p:cNvSpPr txBox="1"/>
          <p:nvPr/>
        </p:nvSpPr>
        <p:spPr>
          <a:xfrm>
            <a:off x="7667637" y="1500174"/>
            <a:ext cx="4524364" cy="2169825"/>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在奖学金应用中，默认奖学金审核页面，仅有学院审核权限人员有公示时间设置功能</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可通过</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位置院系公示时间的设定</a:t>
            </a:r>
            <a:endParaRPr lang="en-US" altLang="zh-CN" b="1" dirty="0" smtClean="0">
              <a:latin typeface="微软雅黑" pitchFamily="34" charset="-122"/>
              <a:ea typeface="微软雅黑" pitchFamily="34" charset="-122"/>
            </a:endParaRPr>
          </a:p>
        </p:txBody>
      </p:sp>
      <p:sp>
        <p:nvSpPr>
          <p:cNvPr id="5" name="矩形 4"/>
          <p:cNvSpPr/>
          <p:nvPr/>
        </p:nvSpPr>
        <p:spPr>
          <a:xfrm>
            <a:off x="5667372" y="1199908"/>
            <a:ext cx="571504" cy="3002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5"/>
          <p:cNvSpPr/>
          <p:nvPr/>
        </p:nvSpPr>
        <p:spPr>
          <a:xfrm>
            <a:off x="5381620" y="121442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7" name="矩形 6"/>
          <p:cNvSpPr/>
          <p:nvPr/>
        </p:nvSpPr>
        <p:spPr>
          <a:xfrm>
            <a:off x="6381752" y="2071678"/>
            <a:ext cx="642942"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6096000" y="207167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214421"/>
            <a:ext cx="7739074" cy="4857785"/>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如何设置公示</a:t>
            </a:r>
            <a:endParaRPr lang="zh-CN" altLang="en-US" dirty="0"/>
          </a:p>
        </p:txBody>
      </p:sp>
      <p:sp>
        <p:nvSpPr>
          <p:cNvPr id="4" name="TextBox 3"/>
          <p:cNvSpPr txBox="1"/>
          <p:nvPr/>
        </p:nvSpPr>
        <p:spPr>
          <a:xfrm>
            <a:off x="7667637" y="1500174"/>
            <a:ext cx="4524364" cy="3000821"/>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位置可以批量设置公示开始时间，结束时间，公示内容，联系人，联系方式</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位置，点击确定完成公示设置</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也可通过</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位置对单独的奖项进行差异性公示时间设置，设置方法与</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相同</a:t>
            </a:r>
            <a:endParaRPr lang="en-US" altLang="zh-CN" b="1" dirty="0" smtClean="0">
              <a:latin typeface="微软雅黑" pitchFamily="34" charset="-122"/>
              <a:ea typeface="微软雅黑" pitchFamily="34" charset="-122"/>
            </a:endParaRPr>
          </a:p>
        </p:txBody>
      </p:sp>
      <p:sp>
        <p:nvSpPr>
          <p:cNvPr id="5" name="矩形 4"/>
          <p:cNvSpPr/>
          <p:nvPr/>
        </p:nvSpPr>
        <p:spPr>
          <a:xfrm>
            <a:off x="238084" y="2786058"/>
            <a:ext cx="571504" cy="3002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5"/>
          <p:cNvSpPr/>
          <p:nvPr/>
        </p:nvSpPr>
        <p:spPr>
          <a:xfrm>
            <a:off x="809588" y="278605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7" name="矩形 6"/>
          <p:cNvSpPr/>
          <p:nvPr/>
        </p:nvSpPr>
        <p:spPr>
          <a:xfrm>
            <a:off x="238084" y="3143248"/>
            <a:ext cx="642942" cy="250033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881026" y="314324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pic>
        <p:nvPicPr>
          <p:cNvPr id="9219" name="Picture 3"/>
          <p:cNvPicPr>
            <a:picLocks noChangeAspect="1" noChangeArrowheads="1"/>
          </p:cNvPicPr>
          <p:nvPr/>
        </p:nvPicPr>
        <p:blipFill>
          <a:blip r:embed="rId3"/>
          <a:srcRect/>
          <a:stretch>
            <a:fillRect/>
          </a:stretch>
        </p:blipFill>
        <p:spPr bwMode="auto">
          <a:xfrm>
            <a:off x="3024166" y="2857496"/>
            <a:ext cx="2784972" cy="2714644"/>
          </a:xfrm>
          <a:prstGeom prst="rect">
            <a:avLst/>
          </a:prstGeom>
          <a:noFill/>
          <a:ln w="9525">
            <a:noFill/>
            <a:miter lim="800000"/>
            <a:headEnd/>
            <a:tailEnd/>
          </a:ln>
          <a:effectLst/>
        </p:spPr>
      </p:pic>
      <p:sp>
        <p:nvSpPr>
          <p:cNvPr id="11" name="矩形 10"/>
          <p:cNvSpPr/>
          <p:nvPr/>
        </p:nvSpPr>
        <p:spPr>
          <a:xfrm>
            <a:off x="3024166" y="2928934"/>
            <a:ext cx="2786082" cy="257176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5810248" y="285749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3</a:t>
            </a:r>
            <a:endParaRPr lang="zh-CN" altLang="en-US" sz="2000" b="1"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100141"/>
            <a:ext cx="7739074" cy="5043503"/>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如何查看公示</a:t>
            </a:r>
            <a:endParaRPr lang="zh-CN" altLang="en-US" dirty="0"/>
          </a:p>
        </p:txBody>
      </p:sp>
      <p:sp>
        <p:nvSpPr>
          <p:cNvPr id="4" name="TextBox 3"/>
          <p:cNvSpPr txBox="1"/>
          <p:nvPr/>
        </p:nvSpPr>
        <p:spPr>
          <a:xfrm>
            <a:off x="7667637" y="1500174"/>
            <a:ext cx="4524364" cy="3000821"/>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在奖学金应用中，在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位置，点击进入公示页面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可通过</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位置进行关键字检索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点击</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位置，可查看公示奖项详细信息</a:t>
            </a:r>
            <a:endParaRPr lang="en-US" altLang="zh-CN" b="1" dirty="0" smtClean="0">
              <a:latin typeface="微软雅黑" pitchFamily="34" charset="-122"/>
              <a:ea typeface="微软雅黑" pitchFamily="34" charset="-122"/>
            </a:endParaRPr>
          </a:p>
        </p:txBody>
      </p:sp>
      <p:sp>
        <p:nvSpPr>
          <p:cNvPr id="5" name="矩形 4"/>
          <p:cNvSpPr/>
          <p:nvPr/>
        </p:nvSpPr>
        <p:spPr>
          <a:xfrm>
            <a:off x="6181952" y="1142984"/>
            <a:ext cx="642942" cy="3002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5"/>
          <p:cNvSpPr/>
          <p:nvPr/>
        </p:nvSpPr>
        <p:spPr>
          <a:xfrm>
            <a:off x="6898596" y="121442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7" name="矩形 6"/>
          <p:cNvSpPr/>
          <p:nvPr/>
        </p:nvSpPr>
        <p:spPr>
          <a:xfrm>
            <a:off x="210188" y="2042650"/>
            <a:ext cx="3385482" cy="31478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3667108" y="205716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
        <p:nvSpPr>
          <p:cNvPr id="9" name="矩形 8"/>
          <p:cNvSpPr/>
          <p:nvPr/>
        </p:nvSpPr>
        <p:spPr>
          <a:xfrm>
            <a:off x="166646" y="2571744"/>
            <a:ext cx="3385482" cy="364333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矩形 9"/>
          <p:cNvSpPr/>
          <p:nvPr/>
        </p:nvSpPr>
        <p:spPr>
          <a:xfrm>
            <a:off x="3623566" y="258625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3</a:t>
            </a:r>
            <a:endParaRPr lang="zh-CN" altLang="en-US" sz="2000" b="1" dirty="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142984"/>
            <a:ext cx="7739074" cy="5000660"/>
          </a:xfrm>
          <a:prstGeom prst="rect">
            <a:avLst/>
          </a:prstGeom>
          <a:noFill/>
          <a:ln w="9525">
            <a:noFill/>
            <a:miter lim="800000"/>
            <a:headEnd/>
            <a:tailEnd/>
          </a:ln>
          <a:effectLst/>
        </p:spPr>
      </p:pic>
      <p:sp>
        <p:nvSpPr>
          <p:cNvPr id="3" name="标题 1"/>
          <p:cNvSpPr>
            <a:spLocks noGrp="1"/>
          </p:cNvSpPr>
          <p:nvPr>
            <p:ph type="title"/>
          </p:nvPr>
        </p:nvSpPr>
        <p:spPr>
          <a:xfrm>
            <a:off x="838200" y="365125"/>
            <a:ext cx="10515600" cy="687859"/>
          </a:xfrm>
        </p:spPr>
        <p:txBody>
          <a:bodyPr/>
          <a:lstStyle/>
          <a:p>
            <a:r>
              <a:rPr lang="zh-CN" altLang="en-US" dirty="0" smtClean="0"/>
              <a:t>如何批量打印申请表</a:t>
            </a:r>
            <a:endParaRPr lang="zh-CN" altLang="en-US" dirty="0"/>
          </a:p>
        </p:txBody>
      </p:sp>
      <p:sp>
        <p:nvSpPr>
          <p:cNvPr id="4" name="TextBox 3"/>
          <p:cNvSpPr txBox="1"/>
          <p:nvPr/>
        </p:nvSpPr>
        <p:spPr>
          <a:xfrm>
            <a:off x="7667637" y="1500174"/>
            <a:ext cx="4524364" cy="3416320"/>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在奖学金应用中，在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位置，点击进入奖学金查询页面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可通过</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位置进行申请表批量打印</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申请表仅可以批量打印一种奖学金类型，例如选择</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学业奖学金</a:t>
            </a:r>
            <a:r>
              <a:rPr lang="en-US" altLang="zh-CN" b="1" dirty="0" smtClean="0">
                <a:latin typeface="微软雅黑" pitchFamily="34" charset="-122"/>
                <a:ea typeface="微软雅黑" pitchFamily="34" charset="-122"/>
              </a:rPr>
              <a:t>】</a:t>
            </a:r>
            <a:r>
              <a:rPr lang="zh-CN" altLang="en-US" b="1" smtClean="0">
                <a:latin typeface="微软雅黑" pitchFamily="34" charset="-122"/>
                <a:ea typeface="微软雅黑" pitchFamily="34" charset="-122"/>
              </a:rPr>
              <a:t>仅批量打印获得学业奖学金学生的申请表</a:t>
            </a:r>
            <a:endParaRPr lang="en-US" altLang="zh-CN" b="1" dirty="0" smtClean="0">
              <a:latin typeface="微软雅黑" pitchFamily="34" charset="-122"/>
              <a:ea typeface="微软雅黑" pitchFamily="34" charset="-122"/>
            </a:endParaRPr>
          </a:p>
        </p:txBody>
      </p:sp>
      <p:sp>
        <p:nvSpPr>
          <p:cNvPr id="6" name="矩形 5"/>
          <p:cNvSpPr/>
          <p:nvPr/>
        </p:nvSpPr>
        <p:spPr>
          <a:xfrm>
            <a:off x="6181952" y="1142984"/>
            <a:ext cx="642942" cy="300266"/>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6898596" y="121442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9" name="矩形 8"/>
          <p:cNvSpPr/>
          <p:nvPr/>
        </p:nvSpPr>
        <p:spPr>
          <a:xfrm>
            <a:off x="1595406" y="2643182"/>
            <a:ext cx="914400" cy="285752"/>
          </a:xfrm>
          <a:prstGeom prst="rect">
            <a:avLst/>
          </a:prstGeom>
          <a:solidFill>
            <a:schemeClr val="accent1">
              <a:lumMod val="20000"/>
              <a:lumOff val="8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solidFill>
                  <a:schemeClr val="tx1"/>
                </a:solidFill>
              </a:rPr>
              <a:t>打印申请表</a:t>
            </a:r>
            <a:endParaRPr lang="zh-CN" altLang="en-US" sz="1100" dirty="0">
              <a:solidFill>
                <a:schemeClr val="tx1"/>
              </a:solidFill>
            </a:endParaRPr>
          </a:p>
        </p:txBody>
      </p:sp>
      <p:sp>
        <p:nvSpPr>
          <p:cNvPr id="10" name="矩形 9"/>
          <p:cNvSpPr/>
          <p:nvPr/>
        </p:nvSpPr>
        <p:spPr>
          <a:xfrm>
            <a:off x="1595406" y="2643182"/>
            <a:ext cx="928694"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2524100" y="264318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智慧学工系统浏览器兼容</a:t>
            </a:r>
            <a:endParaRPr lang="zh-CN" altLang="en-US" b="1" dirty="0"/>
          </a:p>
        </p:txBody>
      </p:sp>
      <p:pic>
        <p:nvPicPr>
          <p:cNvPr id="1026" name="Picture 2" descr="C:\Users\jinzhi\Desktop\QQ图片20170920114210.png"/>
          <p:cNvPicPr>
            <a:picLocks noChangeAspect="1" noChangeArrowheads="1"/>
          </p:cNvPicPr>
          <p:nvPr/>
        </p:nvPicPr>
        <p:blipFill>
          <a:blip r:embed="rId3"/>
          <a:srcRect/>
          <a:stretch>
            <a:fillRect/>
          </a:stretch>
        </p:blipFill>
        <p:spPr bwMode="auto">
          <a:xfrm>
            <a:off x="0" y="1100574"/>
            <a:ext cx="12192000" cy="51435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8200" y="365125"/>
            <a:ext cx="10515600" cy="687859"/>
          </a:xfrm>
        </p:spPr>
        <p:txBody>
          <a:bodyPr/>
          <a:lstStyle/>
          <a:p>
            <a:r>
              <a:rPr lang="zh-CN" altLang="en-US" b="1" dirty="0" smtClean="0"/>
              <a:t>智慧法大如何访问</a:t>
            </a:r>
            <a:endParaRPr lang="zh-CN" altLang="en-US" b="1" dirty="0"/>
          </a:p>
        </p:txBody>
      </p:sp>
      <p:pic>
        <p:nvPicPr>
          <p:cNvPr id="1026" name="Picture 2"/>
          <p:cNvPicPr>
            <a:picLocks noChangeAspect="1" noChangeArrowheads="1"/>
          </p:cNvPicPr>
          <p:nvPr/>
        </p:nvPicPr>
        <p:blipFill>
          <a:blip r:embed="rId2"/>
          <a:srcRect/>
          <a:stretch>
            <a:fillRect/>
          </a:stretch>
        </p:blipFill>
        <p:spPr bwMode="auto">
          <a:xfrm>
            <a:off x="1" y="1285860"/>
            <a:ext cx="7096132" cy="4786346"/>
          </a:xfrm>
          <a:prstGeom prst="rect">
            <a:avLst/>
          </a:prstGeom>
          <a:noFill/>
          <a:ln w="9525">
            <a:noFill/>
            <a:miter lim="800000"/>
            <a:headEnd/>
            <a:tailEnd/>
          </a:ln>
          <a:effectLst/>
        </p:spPr>
      </p:pic>
      <p:sp>
        <p:nvSpPr>
          <p:cNvPr id="6" name="TextBox 5"/>
          <p:cNvSpPr txBox="1"/>
          <p:nvPr/>
        </p:nvSpPr>
        <p:spPr>
          <a:xfrm>
            <a:off x="7239008" y="1285860"/>
            <a:ext cx="4524364" cy="923330"/>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通过校园官网，</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位置进入到智慧法大登录页面</a:t>
            </a:r>
            <a:endParaRPr lang="en-US" altLang="zh-CN" b="1" dirty="0" smtClean="0">
              <a:latin typeface="微软雅黑" pitchFamily="34" charset="-122"/>
              <a:ea typeface="微软雅黑" pitchFamily="34" charset="-122"/>
            </a:endParaRPr>
          </a:p>
        </p:txBody>
      </p:sp>
      <p:sp>
        <p:nvSpPr>
          <p:cNvPr id="7" name="矩形 6"/>
          <p:cNvSpPr/>
          <p:nvPr/>
        </p:nvSpPr>
        <p:spPr>
          <a:xfrm>
            <a:off x="881026" y="5072074"/>
            <a:ext cx="428628" cy="42862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595274" y="5143512"/>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314456"/>
            <a:ext cx="7024694" cy="4686312"/>
          </a:xfrm>
          <a:prstGeom prst="rect">
            <a:avLst/>
          </a:prstGeom>
          <a:noFill/>
          <a:ln w="9525">
            <a:noFill/>
            <a:miter lim="800000"/>
            <a:headEnd/>
            <a:tailEnd/>
          </a:ln>
          <a:effectLst/>
        </p:spPr>
      </p:pic>
      <p:sp>
        <p:nvSpPr>
          <p:cNvPr id="4" name="标题 1"/>
          <p:cNvSpPr>
            <a:spLocks noGrp="1"/>
          </p:cNvSpPr>
          <p:nvPr>
            <p:ph type="title"/>
          </p:nvPr>
        </p:nvSpPr>
        <p:spPr>
          <a:xfrm>
            <a:off x="838200" y="365125"/>
            <a:ext cx="10515600" cy="687859"/>
          </a:xfrm>
        </p:spPr>
        <p:txBody>
          <a:bodyPr/>
          <a:lstStyle/>
          <a:p>
            <a:r>
              <a:rPr lang="zh-CN" altLang="en-US" b="1" dirty="0" smtClean="0"/>
              <a:t>智慧法大如何登录</a:t>
            </a:r>
            <a:endParaRPr lang="zh-CN" altLang="en-US" b="1" dirty="0"/>
          </a:p>
        </p:txBody>
      </p:sp>
      <p:sp>
        <p:nvSpPr>
          <p:cNvPr id="7" name="矩形 6"/>
          <p:cNvSpPr/>
          <p:nvPr/>
        </p:nvSpPr>
        <p:spPr>
          <a:xfrm>
            <a:off x="4952992" y="2143116"/>
            <a:ext cx="1643074" cy="100013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4667240" y="221455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9" name="矩形 8"/>
          <p:cNvSpPr/>
          <p:nvPr/>
        </p:nvSpPr>
        <p:spPr>
          <a:xfrm>
            <a:off x="7167570" y="1357298"/>
            <a:ext cx="4643470" cy="507831"/>
          </a:xfrm>
          <a:prstGeom prst="rect">
            <a:avLst/>
          </a:prstGeom>
        </p:spPr>
        <p:txBody>
          <a:bodyPr wrap="square">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使用</a:t>
            </a:r>
            <a:r>
              <a:rPr lang="en-US" altLang="zh-CN" b="1" dirty="0" smtClean="0">
                <a:latin typeface="微软雅黑" pitchFamily="34" charset="-122"/>
                <a:ea typeface="微软雅黑" pitchFamily="34" charset="-122"/>
              </a:rPr>
              <a:t>CU</a:t>
            </a:r>
            <a:r>
              <a:rPr lang="zh-CN" altLang="en-US" b="1" dirty="0" smtClean="0">
                <a:latin typeface="微软雅黑" pitchFamily="34" charset="-122"/>
                <a:ea typeface="微软雅黑" pitchFamily="34" charset="-122"/>
              </a:rPr>
              <a:t>帐号及密码登录智慧法大系统</a:t>
            </a:r>
            <a:endParaRPr lang="en-US" altLang="zh-CN" b="1" dirty="0" smtClean="0">
              <a:latin typeface="微软雅黑" pitchFamily="34" charset="-122"/>
              <a:ea typeface="微软雅黑"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智慧学工如何访问</a:t>
            </a:r>
            <a:endParaRPr lang="zh-CN" altLang="en-US" b="1" dirty="0"/>
          </a:p>
        </p:txBody>
      </p:sp>
      <p:pic>
        <p:nvPicPr>
          <p:cNvPr id="1026" name="Picture 2"/>
          <p:cNvPicPr>
            <a:picLocks noChangeAspect="1" noChangeArrowheads="1"/>
          </p:cNvPicPr>
          <p:nvPr/>
        </p:nvPicPr>
        <p:blipFill>
          <a:blip r:embed="rId3"/>
          <a:srcRect/>
          <a:stretch>
            <a:fillRect/>
          </a:stretch>
        </p:blipFill>
        <p:spPr bwMode="auto">
          <a:xfrm>
            <a:off x="0" y="1285860"/>
            <a:ext cx="7881950" cy="4757751"/>
          </a:xfrm>
          <a:prstGeom prst="rect">
            <a:avLst/>
          </a:prstGeom>
          <a:noFill/>
          <a:ln w="9525">
            <a:noFill/>
            <a:miter lim="800000"/>
            <a:headEnd/>
            <a:tailEnd/>
          </a:ln>
          <a:effectLst/>
        </p:spPr>
      </p:pic>
      <p:sp>
        <p:nvSpPr>
          <p:cNvPr id="4" name="矩形 3"/>
          <p:cNvSpPr/>
          <p:nvPr/>
        </p:nvSpPr>
        <p:spPr>
          <a:xfrm>
            <a:off x="4095736" y="4957094"/>
            <a:ext cx="1143008" cy="104367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矩形 4"/>
          <p:cNvSpPr/>
          <p:nvPr/>
        </p:nvSpPr>
        <p:spPr>
          <a:xfrm>
            <a:off x="3782088" y="492919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6" name="TextBox 5"/>
          <p:cNvSpPr txBox="1"/>
          <p:nvPr/>
        </p:nvSpPr>
        <p:spPr>
          <a:xfrm>
            <a:off x="7881949" y="1500174"/>
            <a:ext cx="4310051" cy="923330"/>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登陆后通过</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位置，点击选择</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进入服务</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进入到学工系统首页</a:t>
            </a:r>
            <a:endParaRPr lang="en-US" altLang="zh-CN"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0" y="1214423"/>
            <a:ext cx="7739074" cy="4929222"/>
          </a:xfrm>
          <a:prstGeom prst="rect">
            <a:avLst/>
          </a:prstGeom>
          <a:noFill/>
          <a:ln w="9525">
            <a:noFill/>
            <a:miter lim="800000"/>
            <a:headEnd/>
            <a:tailEnd/>
          </a:ln>
          <a:effectLst/>
        </p:spPr>
      </p:pic>
      <p:sp>
        <p:nvSpPr>
          <p:cNvPr id="2" name="标题 1"/>
          <p:cNvSpPr>
            <a:spLocks noGrp="1"/>
          </p:cNvSpPr>
          <p:nvPr>
            <p:ph type="title"/>
          </p:nvPr>
        </p:nvSpPr>
        <p:spPr>
          <a:xfrm>
            <a:off x="838200" y="365125"/>
            <a:ext cx="6757998" cy="687705"/>
          </a:xfrm>
        </p:spPr>
        <p:txBody>
          <a:bodyPr>
            <a:normAutofit/>
          </a:bodyPr>
          <a:lstStyle/>
          <a:p>
            <a:pPr lvl="0"/>
            <a:r>
              <a:rPr lang="zh-CN" altLang="en-US" b="1" dirty="0" smtClean="0"/>
              <a:t>如何审核奖学金</a:t>
            </a:r>
            <a:endParaRPr lang="zh-CN" altLang="en-US" b="1" dirty="0"/>
          </a:p>
        </p:txBody>
      </p:sp>
      <p:sp>
        <p:nvSpPr>
          <p:cNvPr id="12" name="矩形 11"/>
          <p:cNvSpPr/>
          <p:nvPr/>
        </p:nvSpPr>
        <p:spPr>
          <a:xfrm>
            <a:off x="666712" y="4885656"/>
            <a:ext cx="1143008" cy="78581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353064" y="4857760"/>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14" name="TextBox 13"/>
          <p:cNvSpPr txBox="1"/>
          <p:nvPr/>
        </p:nvSpPr>
        <p:spPr>
          <a:xfrm>
            <a:off x="7667637" y="1500174"/>
            <a:ext cx="4524364" cy="874407"/>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进入学工系统后，在首页</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位置点击奖学金图标，进入奖学金审核页面</a:t>
            </a:r>
            <a:endParaRPr lang="en-US" altLang="zh-CN"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214422"/>
            <a:ext cx="7810512" cy="5114941"/>
          </a:xfrm>
          <a:prstGeom prst="rect">
            <a:avLst/>
          </a:prstGeom>
          <a:noFill/>
          <a:ln w="9525">
            <a:noFill/>
            <a:miter lim="800000"/>
            <a:headEnd/>
            <a:tailEnd/>
          </a:ln>
          <a:effectLst/>
        </p:spPr>
      </p:pic>
      <p:sp>
        <p:nvSpPr>
          <p:cNvPr id="3" name="标题 1"/>
          <p:cNvSpPr txBox="1">
            <a:spLocks/>
          </p:cNvSpPr>
          <p:nvPr/>
        </p:nvSpPr>
        <p:spPr>
          <a:xfrm>
            <a:off x="838200" y="365125"/>
            <a:ext cx="6757998" cy="6877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rPr>
              <a:t>如何</a:t>
            </a:r>
            <a:r>
              <a:rPr lang="zh-CN" altLang="en-US" sz="3600" b="1" dirty="0" smtClean="0">
                <a:solidFill>
                  <a:schemeClr val="tx2">
                    <a:lumMod val="50000"/>
                  </a:schemeClr>
                </a:solidFill>
                <a:latin typeface="微软雅黑" panose="020B0503020204020204" pitchFamily="34" charset="-122"/>
                <a:ea typeface="微软雅黑" panose="020B0503020204020204" pitchFamily="34" charset="-122"/>
                <a:cs typeface="+mj-cs"/>
              </a:rPr>
              <a:t>审核奖学金</a:t>
            </a:r>
            <a:endParaRPr kumimoji="0" lang="zh-CN" altLang="en-US" sz="3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矩形 4"/>
          <p:cNvSpPr/>
          <p:nvPr/>
        </p:nvSpPr>
        <p:spPr>
          <a:xfrm>
            <a:off x="5310182" y="1285860"/>
            <a:ext cx="500066"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矩形 5"/>
          <p:cNvSpPr/>
          <p:nvPr/>
        </p:nvSpPr>
        <p:spPr>
          <a:xfrm>
            <a:off x="4996534" y="127247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7" name="矩形 6"/>
          <p:cNvSpPr/>
          <p:nvPr/>
        </p:nvSpPr>
        <p:spPr>
          <a:xfrm>
            <a:off x="166646" y="2143116"/>
            <a:ext cx="3714776" cy="164307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3952860" y="214311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
        <p:nvSpPr>
          <p:cNvPr id="9" name="TextBox 8"/>
          <p:cNvSpPr txBox="1"/>
          <p:nvPr/>
        </p:nvSpPr>
        <p:spPr>
          <a:xfrm>
            <a:off x="7667637" y="1214422"/>
            <a:ext cx="4524364" cy="5078313"/>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进入奖学金应用中，在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位置，默认进入审核页面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通过选择</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位置相应的检索条件可快速筛选出相应条件待审核的申请</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通过</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位置对申请进行批量审核通过或不通过，并可通过</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导出</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按钮导出申请学生名单</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通过</a:t>
            </a:r>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位置可查看学生申请表及学生基本信息</a:t>
            </a:r>
            <a:endParaRPr lang="zh-CN" altLang="en-US" b="1" dirty="0">
              <a:latin typeface="微软雅黑" pitchFamily="34" charset="-122"/>
              <a:ea typeface="微软雅黑" pitchFamily="34" charset="-122"/>
            </a:endParaRPr>
          </a:p>
        </p:txBody>
      </p:sp>
      <p:sp>
        <p:nvSpPr>
          <p:cNvPr id="10" name="矩形 9"/>
          <p:cNvSpPr/>
          <p:nvPr/>
        </p:nvSpPr>
        <p:spPr>
          <a:xfrm>
            <a:off x="238084" y="3929066"/>
            <a:ext cx="3000396" cy="42862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238480" y="400050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3</a:t>
            </a:r>
            <a:endParaRPr lang="zh-CN" altLang="en-US" sz="2000" b="1" dirty="0">
              <a:solidFill>
                <a:schemeClr val="lt1"/>
              </a:solidFill>
            </a:endParaRPr>
          </a:p>
        </p:txBody>
      </p:sp>
      <p:sp>
        <p:nvSpPr>
          <p:cNvPr id="12" name="矩形 11"/>
          <p:cNvSpPr/>
          <p:nvPr/>
        </p:nvSpPr>
        <p:spPr>
          <a:xfrm>
            <a:off x="238084" y="4357694"/>
            <a:ext cx="785818" cy="200026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1023902" y="4500570"/>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4</a:t>
            </a:r>
            <a:endParaRPr lang="zh-CN" altLang="en-US" sz="2000" b="1"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1142984"/>
            <a:ext cx="7810512" cy="5043503"/>
          </a:xfrm>
          <a:prstGeom prst="rect">
            <a:avLst/>
          </a:prstGeom>
          <a:noFill/>
          <a:ln w="9525">
            <a:noFill/>
            <a:miter lim="800000"/>
            <a:headEnd/>
            <a:tailEnd/>
          </a:ln>
          <a:effectLst/>
        </p:spPr>
      </p:pic>
      <p:sp>
        <p:nvSpPr>
          <p:cNvPr id="3" name="标题 1"/>
          <p:cNvSpPr txBox="1">
            <a:spLocks/>
          </p:cNvSpPr>
          <p:nvPr/>
        </p:nvSpPr>
        <p:spPr>
          <a:xfrm>
            <a:off x="838200" y="365125"/>
            <a:ext cx="6757998" cy="687705"/>
          </a:xfrm>
          <a:prstGeom prst="rect">
            <a:avLst/>
          </a:prstGeo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rPr>
              <a:t>如何调整竞赛奖学金及助学金奖项等级</a:t>
            </a:r>
            <a:endParaRPr kumimoji="0" lang="zh-CN" altLang="en-US" sz="3600" b="1" i="0" u="none" strike="noStrike" kern="120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mj-cs"/>
            </a:endParaRPr>
          </a:p>
        </p:txBody>
      </p:sp>
      <p:sp>
        <p:nvSpPr>
          <p:cNvPr id="5" name="TextBox 4"/>
          <p:cNvSpPr txBox="1"/>
          <p:nvPr/>
        </p:nvSpPr>
        <p:spPr>
          <a:xfrm>
            <a:off x="7667637" y="1500174"/>
            <a:ext cx="4524364" cy="4662815"/>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进入奖学金申请表页面后，在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后可下拉调整相应学生奖学金</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助学金</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评优的奖项及奖学金等级</a:t>
            </a:r>
            <a:endParaRPr lang="en-US" altLang="zh-CN" b="1" dirty="0" smtClean="0">
              <a:latin typeface="微软雅黑" pitchFamily="34" charset="-122"/>
              <a:ea typeface="微软雅黑" pitchFamily="34" charset="-122"/>
            </a:endParaRPr>
          </a:p>
          <a:p>
            <a:pPr>
              <a:lnSpc>
                <a:spcPct val="150000"/>
              </a:lnSpc>
            </a:pPr>
            <a:r>
              <a:rPr lang="zh-CN" altLang="en-US" b="1" dirty="0" smtClean="0">
                <a:latin typeface="微软雅黑" pitchFamily="34" charset="-122"/>
                <a:ea typeface="微软雅黑" pitchFamily="34" charset="-122"/>
              </a:rPr>
              <a:t>完成调整后点击</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进行保存</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点击</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位置的通过按钮完成调整后的审核</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竞赛个人或团队奖学金选择其他项目时需要按照教务处提供证明进行奖学金等级的调整，其他情况系统自动对应等级</a:t>
            </a:r>
            <a:endParaRPr lang="en-US" altLang="zh-CN" b="1" dirty="0" smtClean="0">
              <a:latin typeface="微软雅黑" pitchFamily="34" charset="-122"/>
              <a:ea typeface="微软雅黑" pitchFamily="34" charset="-122"/>
            </a:endParaRPr>
          </a:p>
        </p:txBody>
      </p:sp>
      <p:sp>
        <p:nvSpPr>
          <p:cNvPr id="6" name="矩形 5"/>
          <p:cNvSpPr/>
          <p:nvPr/>
        </p:nvSpPr>
        <p:spPr>
          <a:xfrm>
            <a:off x="238084" y="4643446"/>
            <a:ext cx="1143008"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1381092" y="4643446"/>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10" name="矩形 9"/>
          <p:cNvSpPr/>
          <p:nvPr/>
        </p:nvSpPr>
        <p:spPr>
          <a:xfrm>
            <a:off x="395474" y="5729530"/>
            <a:ext cx="428628" cy="35719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72570" y="5771940"/>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1214423"/>
            <a:ext cx="7739074" cy="5000660"/>
          </a:xfrm>
          <a:prstGeom prst="rect">
            <a:avLst/>
          </a:prstGeom>
          <a:noFill/>
          <a:ln w="9525">
            <a:noFill/>
            <a:miter lim="800000"/>
            <a:headEnd/>
            <a:tailEnd/>
          </a:ln>
          <a:effectLst/>
        </p:spPr>
      </p:pic>
      <p:sp>
        <p:nvSpPr>
          <p:cNvPr id="2" name="标题 1"/>
          <p:cNvSpPr>
            <a:spLocks noGrp="1"/>
          </p:cNvSpPr>
          <p:nvPr>
            <p:ph type="title"/>
          </p:nvPr>
        </p:nvSpPr>
        <p:spPr>
          <a:xfrm>
            <a:off x="838200" y="365125"/>
            <a:ext cx="6757998" cy="687705"/>
          </a:xfrm>
        </p:spPr>
        <p:txBody>
          <a:bodyPr>
            <a:normAutofit/>
          </a:bodyPr>
          <a:lstStyle/>
          <a:p>
            <a:r>
              <a:rPr lang="zh-CN" altLang="en-US" b="1" dirty="0" smtClean="0"/>
              <a:t>如何导入成绩排名</a:t>
            </a:r>
            <a:endParaRPr lang="zh-CN" altLang="en-US" b="1" dirty="0"/>
          </a:p>
        </p:txBody>
      </p:sp>
      <p:sp>
        <p:nvSpPr>
          <p:cNvPr id="12" name="TextBox 11"/>
          <p:cNvSpPr txBox="1"/>
          <p:nvPr/>
        </p:nvSpPr>
        <p:spPr>
          <a:xfrm>
            <a:off x="7667637" y="1285860"/>
            <a:ext cx="4524364" cy="4247317"/>
          </a:xfrm>
          <a:prstGeom prst="rect">
            <a:avLst/>
          </a:prstGeom>
          <a:noFill/>
        </p:spPr>
        <p:txBody>
          <a:bodyPr wrap="square" rtlCol="0">
            <a:spAutoFit/>
          </a:bodyPr>
          <a:lstStyle/>
          <a:p>
            <a:pPr>
              <a:lnSpc>
                <a:spcPct val="150000"/>
              </a:lnSpc>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进入奖学金应用中，在</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位置，点击进入成绩查询页面</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通过</a:t>
            </a: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位置可操作批量排名的导入、单独新增，删除操作</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通过</a:t>
            </a: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可单独修改已有学生的成绩排名</a:t>
            </a:r>
            <a:endParaRPr lang="en-US" altLang="zh-CN" b="1" dirty="0" smtClean="0">
              <a:latin typeface="微软雅黑" pitchFamily="34" charset="-122"/>
              <a:ea typeface="微软雅黑" pitchFamily="34" charset="-122"/>
            </a:endParaRPr>
          </a:p>
          <a:p>
            <a:pPr>
              <a:lnSpc>
                <a:spcPct val="150000"/>
              </a:lnSpc>
            </a:pPr>
            <a:endParaRPr lang="en-US" altLang="zh-CN" b="1" dirty="0" smtClean="0">
              <a:latin typeface="微软雅黑" pitchFamily="34" charset="-122"/>
              <a:ea typeface="微软雅黑" pitchFamily="34" charset="-122"/>
            </a:endParaRPr>
          </a:p>
          <a:p>
            <a:pPr>
              <a:lnSpc>
                <a:spcPct val="150000"/>
              </a:lnSpc>
            </a:pPr>
            <a:endParaRPr lang="zh-CN" altLang="en-US" b="1" dirty="0">
              <a:latin typeface="微软雅黑" pitchFamily="34" charset="-122"/>
              <a:ea typeface="微软雅黑" pitchFamily="34" charset="-122"/>
            </a:endParaRPr>
          </a:p>
        </p:txBody>
      </p:sp>
      <p:sp>
        <p:nvSpPr>
          <p:cNvPr id="13" name="矩形 12"/>
          <p:cNvSpPr/>
          <p:nvPr/>
        </p:nvSpPr>
        <p:spPr>
          <a:xfrm>
            <a:off x="5810248" y="1285860"/>
            <a:ext cx="500066"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nvSpPr>
        <p:spPr>
          <a:xfrm>
            <a:off x="5524496" y="1285860"/>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1</a:t>
            </a:r>
            <a:endParaRPr lang="zh-CN" altLang="en-US" sz="2000" b="1" dirty="0">
              <a:solidFill>
                <a:schemeClr val="lt1"/>
              </a:solidFill>
            </a:endParaRPr>
          </a:p>
        </p:txBody>
      </p:sp>
      <p:sp>
        <p:nvSpPr>
          <p:cNvPr id="15" name="矩形 14"/>
          <p:cNvSpPr/>
          <p:nvPr/>
        </p:nvSpPr>
        <p:spPr>
          <a:xfrm>
            <a:off x="238084" y="2571744"/>
            <a:ext cx="1928826" cy="285752"/>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2166910" y="2571744"/>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a:t>
            </a:r>
            <a:endParaRPr lang="zh-CN" altLang="en-US" sz="2000" b="1" dirty="0">
              <a:solidFill>
                <a:schemeClr val="lt1"/>
              </a:solidFill>
            </a:endParaRPr>
          </a:p>
        </p:txBody>
      </p:sp>
      <p:sp>
        <p:nvSpPr>
          <p:cNvPr id="17" name="矩形 16"/>
          <p:cNvSpPr/>
          <p:nvPr/>
        </p:nvSpPr>
        <p:spPr>
          <a:xfrm>
            <a:off x="452398" y="3143248"/>
            <a:ext cx="500066" cy="214314"/>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nvSpPr>
        <p:spPr>
          <a:xfrm>
            <a:off x="952464" y="3143248"/>
            <a:ext cx="285752" cy="285752"/>
          </a:xfrm>
          <a:prstGeom prst="rect">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lt1"/>
                </a:solidFill>
              </a:rPr>
              <a:t>3</a:t>
            </a:r>
            <a:endParaRPr lang="zh-CN" altLang="en-US" sz="2000" b="1" dirty="0">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solidFill>
            <a:srgbClr val="0070C0"/>
          </a:solidFill>
          <a:prstDash val="dash"/>
        </a:ln>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内部报告模板2-1 - 副本</Template>
  <TotalTime>316</TotalTime>
  <Words>829</Words>
  <Application>Microsoft Office PowerPoint</Application>
  <PresentationFormat>自定义</PresentationFormat>
  <Paragraphs>99</Paragraphs>
  <Slides>16</Slides>
  <Notes>5</Notes>
  <HiddenSlides>0</HiddenSlides>
  <MMClips>0</MMClips>
  <ScaleCrop>false</ScaleCrop>
  <HeadingPairs>
    <vt:vector size="4" baseType="variant">
      <vt:variant>
        <vt:lpstr>主题</vt:lpstr>
      </vt:variant>
      <vt:variant>
        <vt:i4>7</vt:i4>
      </vt:variant>
      <vt:variant>
        <vt:lpstr>幻灯片标题</vt:lpstr>
      </vt:variant>
      <vt:variant>
        <vt:i4>16</vt:i4>
      </vt:variant>
    </vt:vector>
  </HeadingPairs>
  <TitlesOfParts>
    <vt:vector size="23" baseType="lpstr">
      <vt:lpstr>自定义设计方案</vt:lpstr>
      <vt:lpstr>2_自定义设计方案</vt:lpstr>
      <vt:lpstr>1_自定义设计方案</vt:lpstr>
      <vt:lpstr>4_自定义设计方案</vt:lpstr>
      <vt:lpstr>5_自定义设计方案</vt:lpstr>
      <vt:lpstr>3_自定义设计方案</vt:lpstr>
      <vt:lpstr>7_自定义设计方案</vt:lpstr>
      <vt:lpstr>中国政法大学-奖助学金评优-教师端操作手册</vt:lpstr>
      <vt:lpstr>智慧学工系统浏览器兼容</vt:lpstr>
      <vt:lpstr>智慧法大如何访问</vt:lpstr>
      <vt:lpstr>智慧法大如何登录</vt:lpstr>
      <vt:lpstr>智慧学工如何访问</vt:lpstr>
      <vt:lpstr>如何审核奖学金</vt:lpstr>
      <vt:lpstr>幻灯片 7</vt:lpstr>
      <vt:lpstr>幻灯片 8</vt:lpstr>
      <vt:lpstr>如何导入成绩排名</vt:lpstr>
      <vt:lpstr>如何导出模版</vt:lpstr>
      <vt:lpstr>如何填写导入模版</vt:lpstr>
      <vt:lpstr>如何删除错误排名</vt:lpstr>
      <vt:lpstr>如何设置公示</vt:lpstr>
      <vt:lpstr>如何设置公示</vt:lpstr>
      <vt:lpstr>如何查看公示</vt:lpstr>
      <vt:lpstr>如何批量打印申请表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sdong</dc:creator>
  <cp:lastModifiedBy>jinzhi</cp:lastModifiedBy>
  <cp:revision>1430</cp:revision>
  <dcterms:created xsi:type="dcterms:W3CDTF">2011-07-28T07:14:00Z</dcterms:created>
  <dcterms:modified xsi:type="dcterms:W3CDTF">2017-10-12T08:34:52Z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